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549" r:id="rId2"/>
    <p:sldId id="601" r:id="rId3"/>
    <p:sldId id="603" r:id="rId4"/>
    <p:sldId id="604" r:id="rId5"/>
    <p:sldId id="605" r:id="rId6"/>
    <p:sldId id="606" r:id="rId7"/>
    <p:sldId id="607" r:id="rId8"/>
    <p:sldId id="608" r:id="rId9"/>
    <p:sldId id="628" r:id="rId10"/>
    <p:sldId id="609" r:id="rId11"/>
    <p:sldId id="610" r:id="rId12"/>
    <p:sldId id="632" r:id="rId13"/>
    <p:sldId id="633" r:id="rId14"/>
    <p:sldId id="611" r:id="rId15"/>
    <p:sldId id="612" r:id="rId16"/>
    <p:sldId id="613" r:id="rId17"/>
    <p:sldId id="614" r:id="rId18"/>
    <p:sldId id="615" r:id="rId19"/>
    <p:sldId id="616" r:id="rId20"/>
    <p:sldId id="617" r:id="rId21"/>
    <p:sldId id="631" r:id="rId22"/>
    <p:sldId id="618" r:id="rId23"/>
    <p:sldId id="619" r:id="rId24"/>
    <p:sldId id="627" r:id="rId25"/>
    <p:sldId id="620" r:id="rId26"/>
    <p:sldId id="630" r:id="rId27"/>
    <p:sldId id="621" r:id="rId28"/>
    <p:sldId id="622" r:id="rId29"/>
    <p:sldId id="623" r:id="rId30"/>
    <p:sldId id="624" r:id="rId31"/>
    <p:sldId id="625" r:id="rId32"/>
    <p:sldId id="626" r:id="rId33"/>
    <p:sldId id="629" r:id="rId34"/>
  </p:sldIdLst>
  <p:sldSz cx="9144000" cy="5143500" type="screen16x9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  <a:srgbClr val="CC3300"/>
    <a:srgbClr val="000066"/>
    <a:srgbClr val="BBCFFB"/>
    <a:srgbClr val="55F587"/>
    <a:srgbClr val="6CF10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92082" autoAdjust="0"/>
  </p:normalViewPr>
  <p:slideViewPr>
    <p:cSldViewPr>
      <p:cViewPr varScale="1">
        <p:scale>
          <a:sx n="66" d="100"/>
          <a:sy n="66" d="100"/>
        </p:scale>
        <p:origin x="48" y="10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19" y="1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5D3694E-5052-4F3F-93CD-88758756FAC5}" type="datetimeFigureOut">
              <a:rPr lang="ru-RU"/>
              <a:pPr>
                <a:defRPr/>
              </a:pPr>
              <a:t>25.07.2021</a:t>
            </a:fld>
            <a:endParaRPr lang="ru-RU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6" y="4725909"/>
            <a:ext cx="545052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466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19" y="9445466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900FADF-9908-4C73-8B39-9498CA96A0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240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D127-E904-4A43-BB2D-CC9C653593C3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4851-D2AE-441B-AB3E-8F37A1A28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20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C7BB-7B1C-4EA2-8A08-B2EF852EA647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7D87-3609-4C71-ACFD-B4693E6DA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7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55F6-48BC-4098-8D59-18636856D2FA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3639-A57E-4B1A-B2C6-DF08262EC6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39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04C4-546E-4372-B368-412F5A79B1DB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1D97B-673E-4732-BB0C-F71A543F9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2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B9632-13BE-4E41-BBE5-4A5F0CAAADF1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5CE0-0F3F-4BC9-86D5-117E9D754E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6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5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4BB7-D00C-4080-B3BF-2F35F30BC1D6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C24D-6434-4038-8F9C-EA35E34797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7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718AC-0A09-4631-9FC4-7DE315F62E65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4FFE-014F-4753-807D-FA0CC95EF3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34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C665-310C-427A-A04E-D5200F9A2BEA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3481-928D-49EB-95EE-21FE05953E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870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1BC-60DF-4FBE-915F-22739A25F513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3B2A-1190-4C5A-AC7C-807F0F569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3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0980-6695-4248-9A78-C73F54808D77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C765-B34C-4D60-BA61-A34DF12484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1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F8807-C1EE-43EE-B3ED-DCCCE1B1AEEA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B0D7-46E7-4479-A24E-8A312E476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79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CF8-F099-4662-BC64-6D3C2EC26836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EE4B-526E-4FBD-AC35-F79A227B2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11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AB74-5F72-4267-8701-BCDBD8622841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5CF7-F662-460F-8198-CFFB668B8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1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2F-05BF-4CE6-A878-72DC06F91A06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F2C5D-DDAB-451A-9967-1F16705FAA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8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9F30-F3E0-4AD6-B50E-647001341091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EED4-A9B6-4A38-955A-82F49E928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7A1C-8552-414B-BCBA-11655DEF5191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5D52-7FDC-40CE-8880-1D51D487DD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EBC5-B455-4724-A437-9FD302FCF540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E940-2F9F-46D1-AA45-3AAA12860A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93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EE87-A3D6-46E1-9BCA-134ED69D08D1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D097-8CF3-48C2-9CD9-47F30891C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2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F2CBB9-9861-4BBB-BE18-CAA77E2D26B9}" type="datetime1">
              <a:rPr lang="en-US"/>
              <a:pPr>
                <a:defRPr/>
              </a:pPr>
              <a:t>7/25/2021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A8BF5A-7A31-42B6-B4AB-CC33CE43F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247" y="-1117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-7558" y="1589826"/>
            <a:ext cx="9001156" cy="2062044"/>
          </a:xfrm>
          <a:prstGeom prst="rect">
            <a:avLst/>
          </a:prstGeom>
        </p:spPr>
        <p:txBody>
          <a:bodyPr wrap="square" lIns="91382" tIns="45691" rIns="91382" bIns="45691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«Дорожная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карта» мероприятий 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Заинском муниципальном районе Республики Татарстан на 2019-2020 учебный год</a:t>
            </a: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94987" y="286942"/>
            <a:ext cx="9405662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94987" y="4744651"/>
            <a:ext cx="9405662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856" y="154414"/>
            <a:ext cx="1076328" cy="106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835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92004"/>
              </p:ext>
            </p:extLst>
          </p:nvPr>
        </p:nvGraphicFramePr>
        <p:xfrm>
          <a:off x="194927" y="1563638"/>
          <a:ext cx="8754146" cy="301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65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114334">
                  <a:extLst>
                    <a:ext uri="{9D8B030D-6E8A-4147-A177-3AD203B41FA5}">
                      <a16:colId xmlns:a16="http://schemas.microsoft.com/office/drawing/2014/main" val="8209397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98883768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16836804"/>
                    </a:ext>
                  </a:extLst>
                </a:gridCol>
                <a:gridCol w="1746676">
                  <a:extLst>
                    <a:ext uri="{9D8B030D-6E8A-4147-A177-3AD203B41FA5}">
                      <a16:colId xmlns:a16="http://schemas.microsoft.com/office/drawing/2014/main" val="2327970628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 Работа с педагогами</a:t>
                      </a:r>
                      <a:endParaRPr lang="ru-RU" sz="13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841608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Закрепление наставников из числа наиболее опытных педагогов за учителями школ, с низкими результатами ОГЭ,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ЕГЭ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Декабрь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М.К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Планы наставников.  Анализ динамики результатов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работы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Обучающие семинары-практикумы по совершенствованию профессиональных компетенций учителей-предметников по формированию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метапредметных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результатов в соответствии с требованиями ФГОС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Январь - март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ГАОУ ИРО РТ, 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Программа семинара-практикума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278636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465399"/>
              </p:ext>
            </p:extLst>
          </p:nvPr>
        </p:nvGraphicFramePr>
        <p:xfrm>
          <a:off x="194927" y="1583685"/>
          <a:ext cx="8754146" cy="2834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35774759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5823638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047848071"/>
                    </a:ext>
                  </a:extLst>
                </a:gridCol>
                <a:gridCol w="1530652">
                  <a:extLst>
                    <a:ext uri="{9D8B030D-6E8A-4147-A177-3AD203B41FA5}">
                      <a16:colId xmlns:a16="http://schemas.microsoft.com/office/drawing/2014/main" val="1292699138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 Работа с педагогами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Проведение обучения для учителей-предметников по изучению методики преподавания «западающих тем» курсов математики, русского языка, истории и обществознания, физики, химии, биологии и др. на заседаниях методических объединений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(с приглашением экспертов ОГЭ и ЕГЭ)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плану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ГАОУ  ИРО РТ, 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Динамика результатов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(уменьшение негативных тенденций)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218868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735664"/>
              </p:ext>
            </p:extLst>
          </p:nvPr>
        </p:nvGraphicFramePr>
        <p:xfrm>
          <a:off x="194927" y="1583685"/>
          <a:ext cx="8754146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340566613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54354816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702523112"/>
                    </a:ext>
                  </a:extLst>
                </a:gridCol>
                <a:gridCol w="1674668">
                  <a:extLst>
                    <a:ext uri="{9D8B030D-6E8A-4147-A177-3AD203B41FA5}">
                      <a16:colId xmlns:a16="http://schemas.microsoft.com/office/drawing/2014/main" val="2069912705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Ответствен-ные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 Работа с педагогами</a:t>
                      </a:r>
                      <a:endParaRPr lang="ru-RU" sz="14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Муниципальные семинары-практикумы «Совершенствование качества преподавания в условиях реализации ФГОС ООО»: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-решение учителями заданий ОГЭ, ЕГЭ в рамках устранения дефицита знаний;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разбор заданий (из допущенных ошибок);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решение олимпиадных заданий и учебно-методическое сопровождение при подготовке к олимпиадам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-практические семинары с учителями предметниками по разбору и анализу результатов пробных тестирований по математике (базовый и профильный уровень), русскому языку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отдельному графику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профессионального мастерства.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Оказание методической помощи педагогам.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Аналитическая справка по результатам пробных тестирований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721777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404865"/>
              </p:ext>
            </p:extLst>
          </p:nvPr>
        </p:nvGraphicFramePr>
        <p:xfrm>
          <a:off x="194927" y="1808966"/>
          <a:ext cx="8754146" cy="2346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01513483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89603385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069774624"/>
                    </a:ext>
                  </a:extLst>
                </a:gridCol>
                <a:gridCol w="2106716">
                  <a:extLst>
                    <a:ext uri="{9D8B030D-6E8A-4147-A177-3AD203B41FA5}">
                      <a16:colId xmlns:a16="http://schemas.microsoft.com/office/drawing/2014/main" val="1880651415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Ответствен-ные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4. Работа с педагогами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Организация работы учителей-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грантополучателей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конкурсантов в рамках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повышения профессионального компетенций учителей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уровня профессиональных компетенций учителей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40069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640345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533313"/>
              </p:ext>
            </p:extLst>
          </p:nvPr>
        </p:nvGraphicFramePr>
        <p:xfrm>
          <a:off x="194927" y="1583685"/>
          <a:ext cx="8754146" cy="259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4665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3491856619"/>
                    </a:ext>
                  </a:extLst>
                </a:gridCol>
                <a:gridCol w="914994">
                  <a:extLst>
                    <a:ext uri="{9D8B030D-6E8A-4147-A177-3AD203B41FA5}">
                      <a16:colId xmlns:a16="http://schemas.microsoft.com/office/drawing/2014/main" val="3478978758"/>
                    </a:ext>
                  </a:extLst>
                </a:gridCol>
                <a:gridCol w="1461270">
                  <a:extLst>
                    <a:ext uri="{9D8B030D-6E8A-4147-A177-3AD203B41FA5}">
                      <a16:colId xmlns:a16="http://schemas.microsoft.com/office/drawing/2014/main" val="2460352176"/>
                    </a:ext>
                  </a:extLst>
                </a:gridCol>
                <a:gridCol w="1602660">
                  <a:extLst>
                    <a:ext uri="{9D8B030D-6E8A-4147-A177-3AD203B41FA5}">
                      <a16:colId xmlns:a16="http://schemas.microsoft.com/office/drawing/2014/main" val="2925698636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Работа со школами, имеющими низкие образовательные результаты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295488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5.1. Изучение деятельности средних общеобразовательных школ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Методическое сопровождение ОО по проблеме: «Эффективность управленческой деятельности по обеспечению качества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образования» следующих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СОШ:  МБОУ «ЗСОШ №3»,  МБОУ «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Кадыровская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СОШ»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отдельному графику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директора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-тельных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итогов изучения деятельности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-тельных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7365016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717351"/>
              </p:ext>
            </p:extLst>
          </p:nvPr>
        </p:nvGraphicFramePr>
        <p:xfrm>
          <a:off x="194927" y="1583685"/>
          <a:ext cx="8754146" cy="2910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4665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1949263802"/>
                    </a:ext>
                  </a:extLst>
                </a:gridCol>
                <a:gridCol w="1059010">
                  <a:extLst>
                    <a:ext uri="{9D8B030D-6E8A-4147-A177-3AD203B41FA5}">
                      <a16:colId xmlns:a16="http://schemas.microsoft.com/office/drawing/2014/main" val="3697102836"/>
                    </a:ext>
                  </a:extLst>
                </a:gridCol>
                <a:gridCol w="1265033">
                  <a:extLst>
                    <a:ext uri="{9D8B030D-6E8A-4147-A177-3AD203B41FA5}">
                      <a16:colId xmlns:a16="http://schemas.microsoft.com/office/drawing/2014/main" val="2460352176"/>
                    </a:ext>
                  </a:extLst>
                </a:gridCol>
                <a:gridCol w="1798897">
                  <a:extLst>
                    <a:ext uri="{9D8B030D-6E8A-4147-A177-3AD203B41FA5}">
                      <a16:colId xmlns:a16="http://schemas.microsoft.com/office/drawing/2014/main" val="3283162410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Работа со школами, имеющими низкие образовательные результаты</a:t>
                      </a:r>
                      <a:endParaRPr lang="ru-RU" sz="15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295488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5.2 Изучение деятельности основных общеобразовательных школ</a:t>
                      </a:r>
                      <a:endParaRPr lang="ru-RU" sz="15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5.2.1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Методическое сопровождение ОО по проблеме: «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Эффективность</a:t>
                      </a:r>
                      <a:r>
                        <a:rPr lang="ru-RU" sz="15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управленческой 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деятельности по обеспечению качества образования» следующих ООШ: МБОУ «Александро-Слободская ООШ», МБОУ «</a:t>
                      </a:r>
                      <a:r>
                        <a:rPr lang="ru-RU" sz="15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Тюгеевская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ООШ»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</a:t>
                      </a:r>
                      <a:r>
                        <a:rPr lang="ru-RU" sz="15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отдель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-ному графику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Валиахмето-ва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директора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Составление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рекомендаций</a:t>
                      </a:r>
                      <a:r>
                        <a:rPr lang="ru-RU" sz="15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итогам изучения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361959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401503"/>
              </p:ext>
            </p:extLst>
          </p:nvPr>
        </p:nvGraphicFramePr>
        <p:xfrm>
          <a:off x="194927" y="1563638"/>
          <a:ext cx="8754146" cy="3166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40566613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3146394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721977515"/>
                    </a:ext>
                  </a:extLst>
                </a:gridCol>
                <a:gridCol w="2106716">
                  <a:extLst>
                    <a:ext uri="{9D8B030D-6E8A-4147-A177-3AD203B41FA5}">
                      <a16:colId xmlns:a16="http://schemas.microsoft.com/office/drawing/2014/main" val="1398780437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6. Работа с обучающимися</a:t>
                      </a:r>
                      <a:endParaRPr lang="ru-RU" sz="15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Проведение пробных тестирований в формате ЕГЭ и обучающих семинаров с участием специалистов ГБУ «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РЦМКО» для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обучающихся 11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классов по математике/по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русскому языку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февраль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 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ГБУ РЦМКО,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Аюпова В.М.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Практическая отработка процедуры проведения ЕГЭ.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Получение педагогами информации для принятия решений по повышению уровня качества знаний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Организация муниципальных тренировочных тестирований в формате ЕГЭ и ОГЭ для обучающихся 9, 11 классов на базе школ района: МБОУ «ЗСОШ №6», МБОУ «ЗСОШ №7 с УИОП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отдель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-ному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графику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 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Обучение выпускников процедуре проведения ОГЭ, ЕГЭ; получение информации для принятия решений по повышению уровня качества знаний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3675952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237681"/>
              </p:ext>
            </p:extLst>
          </p:nvPr>
        </p:nvGraphicFramePr>
        <p:xfrm>
          <a:off x="194927" y="1531590"/>
          <a:ext cx="8754146" cy="3185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40566613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10145705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626707267"/>
                    </a:ext>
                  </a:extLst>
                </a:gridCol>
                <a:gridCol w="2322740">
                  <a:extLst>
                    <a:ext uri="{9D8B030D-6E8A-4147-A177-3AD203B41FA5}">
                      <a16:colId xmlns:a16="http://schemas.microsoft.com/office/drawing/2014/main" val="2030414788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6. Работа с обучающимися</a:t>
                      </a:r>
                      <a:endParaRPr lang="ru-RU" sz="15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Реализация мероприятий муниципальной системы оценки качества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образования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графику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 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результатов тренировочных тестирований для принятия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управленческих решений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повышению качества знаний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обучающихся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Организация текущего контроля и проведение промежуточной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аттестации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учебным планам школ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Руководители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Получение информации для принятия решений по повышению качества знаний обучающихся. 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результатов контроля и промежуточной аттестации. Определение путей повышения уровня учебных достижений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719668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239162"/>
              </p:ext>
            </p:extLst>
          </p:nvPr>
        </p:nvGraphicFramePr>
        <p:xfrm>
          <a:off x="194927" y="1583685"/>
          <a:ext cx="8754146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1934389568"/>
                    </a:ext>
                  </a:extLst>
                </a:gridCol>
                <a:gridCol w="1059010">
                  <a:extLst>
                    <a:ext uri="{9D8B030D-6E8A-4147-A177-3AD203B41FA5}">
                      <a16:colId xmlns:a16="http://schemas.microsoft.com/office/drawing/2014/main" val="779436952"/>
                    </a:ext>
                  </a:extLst>
                </a:gridCol>
                <a:gridCol w="1265033">
                  <a:extLst>
                    <a:ext uri="{9D8B030D-6E8A-4147-A177-3AD203B41FA5}">
                      <a16:colId xmlns:a16="http://schemas.microsoft.com/office/drawing/2014/main" val="2460352176"/>
                    </a:ext>
                  </a:extLst>
                </a:gridCol>
                <a:gridCol w="1798897">
                  <a:extLst>
                    <a:ext uri="{9D8B030D-6E8A-4147-A177-3AD203B41FA5}">
                      <a16:colId xmlns:a16="http://schemas.microsoft.com/office/drawing/2014/main" val="3283162410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6. Работа с обучающимися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Психолого-педагогическое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сопровождение выпускников 9-х и 11-х классов при подготовке и участии в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плану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обще-образовательных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организа-ций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психологи,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Санникова А.Ю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Повышения уровня психологической готовности выпускников 9-х и 11-х классов к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Индивидуальная работа с учащимися по ликвидации учебных пробелов в знаниях по группам («группа риска», «успевающие», «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высокобалльники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Руководи-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тели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общеобразо-вательных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Устранение дефицита учебных знаний, дифференциация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(Дорожная карта)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 повышению качества образования в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Татарстан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2019-2020 учебный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084855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526328"/>
              </p:ext>
            </p:extLst>
          </p:nvPr>
        </p:nvGraphicFramePr>
        <p:xfrm>
          <a:off x="194927" y="1583685"/>
          <a:ext cx="8754146" cy="2651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340566613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980784808"/>
                    </a:ext>
                  </a:extLst>
                </a:gridCol>
                <a:gridCol w="1675971">
                  <a:extLst>
                    <a:ext uri="{9D8B030D-6E8A-4147-A177-3AD203B41FA5}">
                      <a16:colId xmlns:a16="http://schemas.microsoft.com/office/drawing/2014/main" val="722854802"/>
                    </a:ext>
                  </a:extLst>
                </a:gridCol>
                <a:gridCol w="1798897">
                  <a:extLst>
                    <a:ext uri="{9D8B030D-6E8A-4147-A177-3AD203B41FA5}">
                      <a16:colId xmlns:a16="http://schemas.microsoft.com/office/drawing/2014/main" val="3283162410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6. Работа с обучающимися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Работа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 учащимися - «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высокобалльниками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 на базе МБОУ «ЗСОШ №4», МБОУ «ЗСОШ №6»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методисты,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тьюторы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ресурсного центра по подготовке к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Устранение дефицита учебных знаний, повышение уровня  знаний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Информационное освещение проблемы готовности учащихся к ОГЭ, ЕГЭ через сообщества, средства массовой информации, сайты общеобразовательных организаций, выпуск брошюры по итогам результатов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Подготовка информационных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материалов для освещения проблемы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(Дорожная карта)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 повышению качества образования в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Татарстан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2019-2020 учебный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7595658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533528"/>
              </p:ext>
            </p:extLst>
          </p:nvPr>
        </p:nvGraphicFramePr>
        <p:xfrm>
          <a:off x="194927" y="1583685"/>
          <a:ext cx="8756331" cy="31685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15530296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97308565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4179560656"/>
                    </a:ext>
                  </a:extLst>
                </a:gridCol>
                <a:gridCol w="1892877">
                  <a:extLst>
                    <a:ext uri="{9D8B030D-6E8A-4147-A177-3AD203B41FA5}">
                      <a16:colId xmlns:a16="http://schemas.microsoft.com/office/drawing/2014/main" val="3635507404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4840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Работа Совета </a:t>
                      </a:r>
                      <a:r>
                        <a:rPr lang="ru-RU" sz="14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Управления образованием</a:t>
                      </a:r>
                      <a:endParaRPr lang="ru-RU" sz="14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11909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Заседание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Совета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Управления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образованием 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«Стратегия перспективного развития образования Заинского муниципального района»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плану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 методисты, руководители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общеобразователь-ных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Совершенствование управленческих компетенций руководителей общеобразовательных 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Заседание Совета Управления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образованием 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«Подготовка к ОГЭ,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ЕГЭ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2020»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декабрь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февраль,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май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Аюпова В.М.,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общеобразователь-ных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Совершенствование дальнейшей работы по подготовке общеобразовательных учреждений к ОГЭ, ЕГЭ, обобщение опыта работы передовых школ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0685742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955777"/>
              </p:ext>
            </p:extLst>
          </p:nvPr>
        </p:nvGraphicFramePr>
        <p:xfrm>
          <a:off x="194927" y="1583685"/>
          <a:ext cx="8754146" cy="301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40566613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63964351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952678295"/>
                    </a:ext>
                  </a:extLst>
                </a:gridCol>
                <a:gridCol w="1962700">
                  <a:extLst>
                    <a:ext uri="{9D8B030D-6E8A-4147-A177-3AD203B41FA5}">
                      <a16:colId xmlns:a16="http://schemas.microsoft.com/office/drawing/2014/main" val="2301931699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 Работа с одаренными детьми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Педагогическая мастерская по теме: «Психолого-педагогическое сопровождение образовательного процесса: создание единого методического пространства по работе с одаренными детьми»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февраль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ГАОУ ДПО ИРО РТ,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Бывальцева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А.А.,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методисты, учителя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Обобщение опыта педагогов по работе с одаренными детьми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Семинары-практикумы по подготовке учащихся к олимпиадам, конкурсам, конференциям и т.д.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плану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ГАУ «РОЦ»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Повышение профессиональной компетентности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учителей-предметников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, оказывать им методическую поддержку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106329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562836"/>
              </p:ext>
            </p:extLst>
          </p:nvPr>
        </p:nvGraphicFramePr>
        <p:xfrm>
          <a:off x="194927" y="1583685"/>
          <a:ext cx="8754146" cy="2834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90845778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015389378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86627071"/>
                    </a:ext>
                  </a:extLst>
                </a:gridCol>
                <a:gridCol w="1530652">
                  <a:extLst>
                    <a:ext uri="{9D8B030D-6E8A-4147-A177-3AD203B41FA5}">
                      <a16:colId xmlns:a16="http://schemas.microsoft.com/office/drawing/2014/main" val="3659590021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 Работа с одаренными детьми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Практические занятия с призерами и победителями муниципального этапа олимпиад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расписанию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преподаватели МБУДО «Центр дополнительного образования одаренных детей - Малая академия наук школьников» ЗМР РТ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качества знаний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88515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85889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833766"/>
              </p:ext>
            </p:extLst>
          </p:nvPr>
        </p:nvGraphicFramePr>
        <p:xfrm>
          <a:off x="194927" y="1491630"/>
          <a:ext cx="8754146" cy="3230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340566613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96207441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4027118360"/>
                    </a:ext>
                  </a:extLst>
                </a:gridCol>
                <a:gridCol w="1602660">
                  <a:extLst>
                    <a:ext uri="{9D8B030D-6E8A-4147-A177-3AD203B41FA5}">
                      <a16:colId xmlns:a16="http://schemas.microsoft.com/office/drawing/2014/main" val="1724403162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A8246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Работа с одаренными детьми</a:t>
                      </a:r>
                      <a:endParaRPr lang="ru-RU" sz="13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Содействие в организации работы с одаренными детьми школ района в рамках подготовки  учащихся к олимпиадам, конкурсам, конференциям и т.д.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плану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Методисты, учителя,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преподаватели МБУДО «Центр дополнительного образования одаренных детей - Малая академия наук школьников» ЗМР РТ,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ГАУ «РОЦ»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качества знаний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Организация участия учащихся в   профильных сменах на базе оздоровительно-образовательного комплекса «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Дуслык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 ГАУ «РОЦ»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(по плану ГАУ «РОЦ»)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графику ГАУ «РОЦ»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общеобразовательных организаций,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ГАУ «РОЦ»  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качества знаний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1576667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85626"/>
              </p:ext>
            </p:extLst>
          </p:nvPr>
        </p:nvGraphicFramePr>
        <p:xfrm>
          <a:off x="194927" y="1563638"/>
          <a:ext cx="8754146" cy="3154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12024549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666515298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791809692"/>
                    </a:ext>
                  </a:extLst>
                </a:gridCol>
                <a:gridCol w="2178724">
                  <a:extLst>
                    <a:ext uri="{9D8B030D-6E8A-4147-A177-3AD203B41FA5}">
                      <a16:colId xmlns:a16="http://schemas.microsoft.com/office/drawing/2014/main" val="1362633456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8. Работа с родителями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Целевые родительские собрания с участием обучающихся 9, 11 классов, с целью информационно-разъяснительной работы с родителями, выпускниками, педагогами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графику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Информирование родителей о ходе подготовки к ОГЭ, ЕГЭ, возникающих проблемах в обучении, выбор траектории обучения после 9 класса, готовность к осознанному выбору предметов для сдачи ОГЭ и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490126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770912"/>
              </p:ext>
            </p:extLst>
          </p:nvPr>
        </p:nvGraphicFramePr>
        <p:xfrm>
          <a:off x="194927" y="1563638"/>
          <a:ext cx="8754146" cy="3154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324548273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962918959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999740804"/>
                    </a:ext>
                  </a:extLst>
                </a:gridCol>
                <a:gridCol w="1746676">
                  <a:extLst>
                    <a:ext uri="{9D8B030D-6E8A-4147-A177-3AD203B41FA5}">
                      <a16:colId xmlns:a16="http://schemas.microsoft.com/office/drawing/2014/main" val="1675661403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8. Работа с родителями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Публикация материалов о подготовке и проведении ОГЭ, ЕГЭ на официальном сайте общеобразовательных организаций, в газетах, выступление на телевидение и радио 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Регу-лярно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Информирование родителей о ходе подготовки к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38916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Оформление информационных стендов для родителей и выпускников общеобразовательных 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Регу-лярно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Информирование родителей о ходе подготовки к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66172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446083"/>
              </p:ext>
            </p:extLst>
          </p:nvPr>
        </p:nvGraphicFramePr>
        <p:xfrm>
          <a:off x="194927" y="1851670"/>
          <a:ext cx="8754146" cy="2346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52926735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9560067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865867650"/>
                    </a:ext>
                  </a:extLst>
                </a:gridCol>
                <a:gridCol w="2034708">
                  <a:extLst>
                    <a:ext uri="{9D8B030D-6E8A-4147-A177-3AD203B41FA5}">
                      <a16:colId xmlns:a16="http://schemas.microsoft.com/office/drawing/2014/main" val="1055239881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9. Национальное образование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Консультирование по вопросам преподавания родного языка и литературы в соответствии с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ФГОС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НОО, ФГОС ООО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учебного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Миннуллина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Р.М.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Совершенствование профессиональных компетенций в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рамках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преподавания родного языка и литературы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5260193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845516"/>
              </p:ext>
            </p:extLst>
          </p:nvPr>
        </p:nvGraphicFramePr>
        <p:xfrm>
          <a:off x="194927" y="1583685"/>
          <a:ext cx="8815351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1854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58634914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02849028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201163757"/>
                    </a:ext>
                  </a:extLst>
                </a:gridCol>
                <a:gridCol w="1314628">
                  <a:extLst>
                    <a:ext uri="{9D8B030D-6E8A-4147-A177-3AD203B41FA5}">
                      <a16:colId xmlns:a16="http://schemas.microsoft.com/office/drawing/2014/main" val="4029903040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9. Национальное образование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 - практикум «Использование педагогических технологий с целью повышения результативности обучения дошкольников двум государственным языкам Республики Татарстан» для воспитателей по обучению детей родному языку и воспитателей сельских детских садов на   базе  МБДОУ «Детский сад ««Светлячок» Заинского муниципального района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февраль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 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Миннуллина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Р.М.,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Дмитриева Е.А.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Обеспечение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преемствен-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ности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при обучении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татарскому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языку, татарской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литературе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389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30216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906166"/>
              </p:ext>
            </p:extLst>
          </p:nvPr>
        </p:nvGraphicFramePr>
        <p:xfrm>
          <a:off x="194927" y="1531590"/>
          <a:ext cx="8754146" cy="3002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152662944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88189382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658547371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1118647128"/>
                    </a:ext>
                  </a:extLst>
                </a:gridCol>
                <a:gridCol w="2178724">
                  <a:extLst>
                    <a:ext uri="{9D8B030D-6E8A-4147-A177-3AD203B41FA5}">
                      <a16:colId xmlns:a16="http://schemas.microsoft.com/office/drawing/2014/main" val="2305878065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10. Деятельность по повышению качества дошкольного образования</a:t>
                      </a:r>
                      <a:endParaRPr lang="ru-RU" sz="15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 – практикум «Интеллектуальные игры нового поколения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всестороннему развитию 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детей дошкольного возраста» на базе МБДОУ «Волшебная сказка» Заинского муниципального района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декабрь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Дмитриева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Е.А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состояния образовательной среды в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ДОУ, 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определение приоритетных направлений развития образовательной среды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Семинар-практикум «Современные подходы к оценке качества образования: современные педагогические технологии в дошкольном образовании»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февраль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ГАУ «РОЦ»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Дмитриева Е.А.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Обмен опытом по реализации ФГОС ДО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389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874692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031215"/>
              </p:ext>
            </p:extLst>
          </p:nvPr>
        </p:nvGraphicFramePr>
        <p:xfrm>
          <a:off x="194927" y="1546830"/>
          <a:ext cx="8755008" cy="3185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309809911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993377099"/>
                    </a:ext>
                  </a:extLst>
                </a:gridCol>
                <a:gridCol w="1316793">
                  <a:extLst>
                    <a:ext uri="{9D8B030D-6E8A-4147-A177-3AD203B41FA5}">
                      <a16:colId xmlns:a16="http://schemas.microsoft.com/office/drawing/2014/main" val="1467593643"/>
                    </a:ext>
                  </a:extLst>
                </a:gridCol>
                <a:gridCol w="1798897">
                  <a:extLst>
                    <a:ext uri="{9D8B030D-6E8A-4147-A177-3AD203B41FA5}">
                      <a16:colId xmlns:a16="http://schemas.microsoft.com/office/drawing/2014/main" val="3283162410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10. Деятельность по повышению качества дошкольного образования</a:t>
                      </a:r>
                      <a:endParaRPr lang="ru-RU" sz="13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семинар-практикум «Речевое развитие дошкольников в ходе социально-ориентированной деятельности» на базе МБДОУ «Радуга» ЗМР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фев-раль</a:t>
                      </a:r>
                      <a:endParaRPr lang="ru-RU" sz="15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Дмитриева Е.А.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Обмен опытом по реализации ФГОС ДО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 «Современные подходы к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организации</a:t>
                      </a:r>
                      <a:r>
                        <a:rPr lang="ru-RU" sz="15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образовательной 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деятельности в ДОО как условие освоения культурных практик детьми дошкольного возраста» на базе </a:t>
                      </a:r>
                      <a:r>
                        <a:rPr lang="ru-RU" sz="15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МБДОУ «</a:t>
                      </a:r>
                      <a:r>
                        <a:rPr lang="ru-RU" sz="15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Дюймовочка</a:t>
                      </a: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 ЗМР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апрель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Дмитриева Е.А.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Определение приоритетных направлений развития образовательной среды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389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952113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762202"/>
              </p:ext>
            </p:extLst>
          </p:nvPr>
        </p:nvGraphicFramePr>
        <p:xfrm>
          <a:off x="194927" y="1583685"/>
          <a:ext cx="8754146" cy="2667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56478654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88632859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128211141"/>
                    </a:ext>
                  </a:extLst>
                </a:gridCol>
                <a:gridCol w="1602660">
                  <a:extLst>
                    <a:ext uri="{9D8B030D-6E8A-4147-A177-3AD203B41FA5}">
                      <a16:colId xmlns:a16="http://schemas.microsoft.com/office/drawing/2014/main" val="2315818908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11. Мониторинг исполнения «дорожной карты» по повышению качества образования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 муниципальном районе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763265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Мониторинг эффективности функционирования школьных систем оценки качества образования, организации </a:t>
                      </a: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внутришкольного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контроля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Справки по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результатам 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деятельности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школ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Мониторинг подготовки учащихся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9-х, 11-х классов к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Аюпова В.М.,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Вафина Г.Х.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пробных тестирований в формате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389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022603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695390"/>
              </p:ext>
            </p:extLst>
          </p:nvPr>
        </p:nvGraphicFramePr>
        <p:xfrm>
          <a:off x="194927" y="1583685"/>
          <a:ext cx="8754146" cy="3124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6118292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651780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4029977994"/>
                    </a:ext>
                  </a:extLst>
                </a:gridCol>
                <a:gridCol w="2250732">
                  <a:extLst>
                    <a:ext uri="{9D8B030D-6E8A-4147-A177-3AD203B41FA5}">
                      <a16:colId xmlns:a16="http://schemas.microsoft.com/office/drawing/2014/main" val="2360932288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Работа с административно-управленческим персоналом общеобразовательных организаций</a:t>
                      </a:r>
                      <a:endParaRPr lang="ru-RU" sz="14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3064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.1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Реализация «Дорожной карты» по повышению качества образования в Заинском муниципальном районе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 2019/2020 учебный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общеобразовательных организаций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уровня профессиональных компетенций руководителей общеобразовательных 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 для директоров и заместителей директоров по учебной работе  «Актуальные вопросы управленческой деятельности»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февраль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МОиНРТ,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профессиональных компетенций руководителей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Обучение, оказание консультационной и методической поддержки по теме: «Внутренняя система оценки качества образования»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ГАОУ ДПО ИРО РТ,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 методисты, учителя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Совершенствование работы по вопросам внутренней системы оценки качества образования; обучение и консультации, проведённые сотрудниками ГАОУ ДПО «ИРО РТ»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33763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2108536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388073"/>
              </p:ext>
            </p:extLst>
          </p:nvPr>
        </p:nvGraphicFramePr>
        <p:xfrm>
          <a:off x="179512" y="1543890"/>
          <a:ext cx="8754146" cy="301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679711">
                  <a:extLst>
                    <a:ext uri="{9D8B030D-6E8A-4147-A177-3AD203B41FA5}">
                      <a16:colId xmlns:a16="http://schemas.microsoft.com/office/drawing/2014/main" val="30300674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989165085"/>
                    </a:ext>
                  </a:extLst>
                </a:gridCol>
                <a:gridCol w="1856793">
                  <a:extLst>
                    <a:ext uri="{9D8B030D-6E8A-4147-A177-3AD203B41FA5}">
                      <a16:colId xmlns:a16="http://schemas.microsoft.com/office/drawing/2014/main" val="2485722321"/>
                    </a:ext>
                  </a:extLst>
                </a:gridCol>
                <a:gridCol w="1602660">
                  <a:extLst>
                    <a:ext uri="{9D8B030D-6E8A-4147-A177-3AD203B41FA5}">
                      <a16:colId xmlns:a16="http://schemas.microsoft.com/office/drawing/2014/main" val="1367066786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11. Мониторинг исполнения «дорожной карты» по повышению качества образования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 муниципальном районе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результатов ОГЭ, ЕГЭ - 2020 в разрезе подтверждения годовых оценок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-там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Аюпова В.М.,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Вафина Г.Х.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Итоговый аналитический отчет по результатам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Мониторинг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предпрофильной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подготовки и результатов профильного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итогам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ЕГЭ и ОГЭ – 2020 в разрезе профильной направленности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обучения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389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262981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160720"/>
              </p:ext>
            </p:extLst>
          </p:nvPr>
        </p:nvGraphicFramePr>
        <p:xfrm>
          <a:off x="194927" y="1501110"/>
          <a:ext cx="8754146" cy="32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64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80457415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40520132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649887539"/>
                    </a:ext>
                  </a:extLst>
                </a:gridCol>
                <a:gridCol w="1818684">
                  <a:extLst>
                    <a:ext uri="{9D8B030D-6E8A-4147-A177-3AD203B41FA5}">
                      <a16:colId xmlns:a16="http://schemas.microsoft.com/office/drawing/2014/main" val="3596750451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11. Мониторинг исполнения «дорожной карты» по повышению качества образования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 муниципальном районе</a:t>
                      </a:r>
                      <a:endParaRPr lang="ru-RU" sz="15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320169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Оценка качества образования на основе анализа результатов мероприятий республиканской и (или) муниципальной системы оценки качества образования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 течение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., методисты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Результаты</a:t>
                      </a:r>
                      <a:r>
                        <a:rPr lang="ru-RU" sz="11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мониторинга для принятия управленческих решений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Мониторинг участия в муниципальных, региональных этапах всероссийской и республиканской олимпиадах.  Мониторинг содержания выполненных задач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Ноябрь, февраль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Аюпова В.М.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Результаты</a:t>
                      </a:r>
                      <a:r>
                        <a:rPr lang="ru-RU" sz="11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мониторинга</a:t>
                      </a:r>
                    </a:p>
                    <a:p>
                      <a:pPr marL="36195" marR="3619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для принятия управленческих решений</a:t>
                      </a:r>
                      <a:endParaRPr lang="ru-RU" sz="1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038916"/>
                  </a:ext>
                </a:extLst>
              </a:tr>
              <a:tr h="46152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Мониторинг аттестации педагогических работников в разрезе уровня качества образования в школе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итогам </a:t>
                      </a:r>
                      <a:r>
                        <a:rPr lang="ru-RU" sz="11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аттестаци-онных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процедур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ОО,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Вахитова И.А.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Результаты</a:t>
                      </a:r>
                      <a:r>
                        <a:rPr lang="ru-RU" sz="11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мониторинга</a:t>
                      </a:r>
                      <a:endParaRPr lang="ru-RU" sz="1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принятия управленческих и кадровых решений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25448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456954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3549" y="1599359"/>
            <a:ext cx="888890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t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УО</a:t>
            </a:r>
            <a:r>
              <a:rPr lang="tt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управление образования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МБОУ 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муниципальное бюджетное общеобразовательное учреждение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МБДОУ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муниципальное бюджетное дошкольное общеобразовательное учреждение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ФГОС НОО (ООО, СОО) 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федеральный государственный образовательный стандарт начального общего образования (основного общего образования, среднего общего образования)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ФГОС ДО 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федеральный </a:t>
            </a:r>
            <a:r>
              <a:rPr lang="tt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государственный образовательный 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стандарт дошкольного обьразования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НОШ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начальная общеобразовательная школа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ООО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основная общеобразовательная школа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СОШ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средняя общеобразовательная </a:t>
            </a:r>
            <a:r>
              <a:rPr lang="tt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школа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1470"/>
            <a:ext cx="56886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algn="ctr">
              <a:spcAft>
                <a:spcPts val="0"/>
              </a:spcAft>
            </a:pPr>
            <a:r>
              <a:rPr lang="tt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Используемые </a:t>
            </a:r>
            <a:endParaRPr lang="tt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195" marR="36195" algn="ctr">
              <a:spcAft>
                <a:spcPts val="0"/>
              </a:spcAft>
            </a:pPr>
            <a:r>
              <a:rPr lang="tt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сокращения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02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7504" y="1419622"/>
            <a:ext cx="88889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ГАУ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«РОЦ» 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государственное 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автономное учреждение «Республиканский олимпиадный центр»</a:t>
            </a:r>
          </a:p>
          <a:p>
            <a:pPr algn="just">
              <a:spcAft>
                <a:spcPts val="0"/>
              </a:spcAft>
            </a:pPr>
            <a:r>
              <a:rPr lang="tt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ГАОУ ДПО 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ИРО РТ </a:t>
            </a:r>
            <a:r>
              <a:rPr lang="tt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государственное автономное образовательное учреждение «Институт развития образования» Республики Татарстан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ГБУ «РЦМКО» </a:t>
            </a:r>
            <a:r>
              <a:rPr lang="tt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государственное 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бюджетное учреждение «Республиканский центр мониторинга качества образования»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единый государственный экзамен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ОГЭ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основной государственный экзамен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 </a:t>
            </a:r>
            <a:r>
              <a:rPr lang="ru-RU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согласована с 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заместителем руководителя Исполнительного комитета Заинского муниципального района Республики Татарстан </a:t>
            </a:r>
            <a:r>
              <a:rPr lang="ru-RU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И.Ф.Хафизовым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начальником управления образования Заинского муниципального района Республики Татарстан </a:t>
            </a:r>
            <a:r>
              <a:rPr lang="ru-RU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Л.Р.Печиной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51470"/>
            <a:ext cx="56886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algn="ctr">
              <a:spcAft>
                <a:spcPts val="0"/>
              </a:spcAft>
            </a:pPr>
            <a:r>
              <a:rPr lang="tt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Используемые </a:t>
            </a:r>
            <a:endParaRPr lang="tt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195" marR="36195" algn="ctr">
              <a:spcAft>
                <a:spcPts val="0"/>
              </a:spcAft>
            </a:pPr>
            <a:r>
              <a:rPr lang="tt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сокращения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98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120198"/>
              </p:ext>
            </p:extLst>
          </p:nvPr>
        </p:nvGraphicFramePr>
        <p:xfrm>
          <a:off x="194927" y="1583685"/>
          <a:ext cx="8754146" cy="3154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63544125"/>
                    </a:ext>
                  </a:extLst>
                </a:gridCol>
                <a:gridCol w="1131018">
                  <a:extLst>
                    <a:ext uri="{9D8B030D-6E8A-4147-A177-3AD203B41FA5}">
                      <a16:colId xmlns:a16="http://schemas.microsoft.com/office/drawing/2014/main" val="2580290417"/>
                    </a:ext>
                  </a:extLst>
                </a:gridCol>
                <a:gridCol w="1389262">
                  <a:extLst>
                    <a:ext uri="{9D8B030D-6E8A-4147-A177-3AD203B41FA5}">
                      <a16:colId xmlns:a16="http://schemas.microsoft.com/office/drawing/2014/main" val="2460352176"/>
                    </a:ext>
                  </a:extLst>
                </a:gridCol>
                <a:gridCol w="1674668">
                  <a:extLst>
                    <a:ext uri="{9D8B030D-6E8A-4147-A177-3AD203B41FA5}">
                      <a16:colId xmlns:a16="http://schemas.microsoft.com/office/drawing/2014/main" val="2093711960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Работа с административно-управленческим персоналом общеобразовательных организаций</a:t>
                      </a:r>
                      <a:endParaRPr lang="ru-RU" sz="13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119098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Принятие управленческих решений руководителями общеобразовательных организаций  на основе результатов 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внутришкольного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контроля, в том числе по итогам контрольных мероприятий, текущего контроля успеваемости и промежуточной аттестации, посещения уроков и мероприятий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Ежемесячно,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итогам четвертей, полугодия, учебного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-тельных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Валиахметова М.К.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Рамазанова Р.Р.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Совершенствование   работы управленческой команды по вопросам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внутришкольного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контроля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Мониторинг принятия управленческих решений руководителями на основе результатов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внутришкольного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контроля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Регулярно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-тельных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организаций, 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Совершенствование работы управленческой команды по вопросам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внутришкольного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контроля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322419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154114"/>
              </p:ext>
            </p:extLst>
          </p:nvPr>
        </p:nvGraphicFramePr>
        <p:xfrm>
          <a:off x="194927" y="1583685"/>
          <a:ext cx="8754146" cy="3070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33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224598">
                  <a:extLst>
                    <a:ext uri="{9D8B030D-6E8A-4147-A177-3AD203B41FA5}">
                      <a16:colId xmlns:a16="http://schemas.microsoft.com/office/drawing/2014/main" val="2249844232"/>
                    </a:ext>
                  </a:extLst>
                </a:gridCol>
                <a:gridCol w="879858">
                  <a:extLst>
                    <a:ext uri="{9D8B030D-6E8A-4147-A177-3AD203B41FA5}">
                      <a16:colId xmlns:a16="http://schemas.microsoft.com/office/drawing/2014/main" val="151383107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904652776"/>
                    </a:ext>
                  </a:extLst>
                </a:gridCol>
                <a:gridCol w="1962700">
                  <a:extLst>
                    <a:ext uri="{9D8B030D-6E8A-4147-A177-3AD203B41FA5}">
                      <a16:colId xmlns:a16="http://schemas.microsoft.com/office/drawing/2014/main" val="2872075808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Работа с административно-управленческим персоналом общеобразовательных организаций</a:t>
                      </a:r>
                      <a:endParaRPr lang="ru-RU" sz="13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119098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Мониторинг работы руководителей школ, учителей математики и русского языка, закрепленных за обучающимися 9</a:t>
                      </a:r>
                      <a:r>
                        <a:rPr lang="ru-RU" sz="125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11 </a:t>
                      </a: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классов по следующим группам: «группа риска», «успевающие», «</a:t>
                      </a:r>
                      <a:r>
                        <a:rPr lang="ru-RU" sz="125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высокобалльники</a:t>
                      </a: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Группы по </a:t>
                      </a:r>
                      <a:r>
                        <a:rPr lang="ru-RU" sz="125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графику</a:t>
                      </a:r>
                      <a:endParaRPr lang="ru-RU" sz="12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 Аюпова В.М.,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Аналитическая справка о результатах мониторинга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Подготовка методических рекомендаций, выявление динамики работы </a:t>
                      </a:r>
                      <a:r>
                        <a:rPr lang="ru-RU" sz="125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разноуровневых</a:t>
                      </a: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групп учащихся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Совещания руководителей общеобразовательных организаций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вопросам повышения эффективности организации учебно-воспитательного процесса по плану управления образования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Ежемесяч</a:t>
                      </a:r>
                      <a:r>
                        <a:rPr lang="ru-RU" sz="125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-но</a:t>
                      </a:r>
                      <a:endParaRPr lang="ru-RU" sz="12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Холкина Н.А.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Анализ результатов по итогам совещаний. Аналитическая справка в конце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791033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0175"/>
              </p:ext>
            </p:extLst>
          </p:nvPr>
        </p:nvGraphicFramePr>
        <p:xfrm>
          <a:off x="194927" y="1562070"/>
          <a:ext cx="8754146" cy="3169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65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3098572">
                  <a:extLst>
                    <a:ext uri="{9D8B030D-6E8A-4147-A177-3AD203B41FA5}">
                      <a16:colId xmlns:a16="http://schemas.microsoft.com/office/drawing/2014/main" val="820939703"/>
                    </a:ext>
                  </a:extLst>
                </a:gridCol>
                <a:gridCol w="1002764">
                  <a:extLst>
                    <a:ext uri="{9D8B030D-6E8A-4147-A177-3AD203B41FA5}">
                      <a16:colId xmlns:a16="http://schemas.microsoft.com/office/drawing/2014/main" val="1513831076"/>
                    </a:ext>
                  </a:extLst>
                </a:gridCol>
                <a:gridCol w="1265033">
                  <a:extLst>
                    <a:ext uri="{9D8B030D-6E8A-4147-A177-3AD203B41FA5}">
                      <a16:colId xmlns:a16="http://schemas.microsoft.com/office/drawing/2014/main" val="2460352176"/>
                    </a:ext>
                  </a:extLst>
                </a:gridCol>
                <a:gridCol w="1798897">
                  <a:extLst>
                    <a:ext uri="{9D8B030D-6E8A-4147-A177-3AD203B41FA5}">
                      <a16:colId xmlns:a16="http://schemas.microsoft.com/office/drawing/2014/main" val="3283162410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Работа с административно-управленческим персоналом общеобразовательных организаций</a:t>
                      </a:r>
                      <a:endParaRPr lang="ru-RU" sz="13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119098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Совещание заместителей директоров на тему: «Анализ готовности выпускников 9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11-х 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классов к ОГЭ и ЕГЭ. Информированность выпускников, учителей, родителей правовыми нормами, регламентирующими проведение ОГЭ, ЕГЭ в 2020 году»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плану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 Аюпова В.М.,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Справка-представление о состоянии готовности выпускников к ОГЭ, ЕГЭ – 2020, выявление проблем, принятие оперативных мер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Семинар-совещание «</a:t>
                      </a:r>
                      <a:r>
                        <a:rPr lang="ru-RU" sz="13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Психолого</a:t>
                      </a: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–педагогическое сопровождение выпускников 9-х и 11-х классов при подготовке и участию в ОГЭ, ЕГЭ»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Февраль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Холкина Н.А.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Санникова А.Ю.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Повышение уровня психологической готовности выпускников 9-х и 11-х классов к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164431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34178"/>
              </p:ext>
            </p:extLst>
          </p:nvPr>
        </p:nvGraphicFramePr>
        <p:xfrm>
          <a:off x="194927" y="1583685"/>
          <a:ext cx="8754146" cy="2933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65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898310">
                  <a:extLst>
                    <a:ext uri="{9D8B030D-6E8A-4147-A177-3AD203B41FA5}">
                      <a16:colId xmlns:a16="http://schemas.microsoft.com/office/drawing/2014/main" val="8209397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5679470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189093356"/>
                    </a:ext>
                  </a:extLst>
                </a:gridCol>
                <a:gridCol w="1674668">
                  <a:extLst>
                    <a:ext uri="{9D8B030D-6E8A-4147-A177-3AD203B41FA5}">
                      <a16:colId xmlns:a16="http://schemas.microsoft.com/office/drawing/2014/main" val="3598806735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Работа с административно-управленческим персоналом общеобразовательных организаций</a:t>
                      </a:r>
                      <a:endParaRPr lang="ru-RU" sz="13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681737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Подготовка и проведение совещаний по тематике ОГЭ, ЕГЭ с директорами общеобразовательных организаций, заместителями директора общеобразовательных 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плану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общеобразователь-ных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Валиахметова М.К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Информирование о ходе подготовки к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Собеседование с руководителями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школ с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низкими результатами ОГЭ,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ЕГЭ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отдельному графику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руководители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общеобразователь-ных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организаций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56845" algn="ctr"/>
                        </a:tabLs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Выпуск брошюры по итогам результатов ОГЭ, ЕГЭ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август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24488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317738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272905"/>
              </p:ext>
            </p:extLst>
          </p:nvPr>
        </p:nvGraphicFramePr>
        <p:xfrm>
          <a:off x="194927" y="1583685"/>
          <a:ext cx="8754146" cy="3078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65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2322246">
                  <a:extLst>
                    <a:ext uri="{9D8B030D-6E8A-4147-A177-3AD203B41FA5}">
                      <a16:colId xmlns:a16="http://schemas.microsoft.com/office/drawing/2014/main" val="8209397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82074975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415274915"/>
                    </a:ext>
                  </a:extLst>
                </a:gridCol>
                <a:gridCol w="2394748">
                  <a:extLst>
                    <a:ext uri="{9D8B030D-6E8A-4147-A177-3AD203B41FA5}">
                      <a16:colId xmlns:a16="http://schemas.microsoft.com/office/drawing/2014/main" val="1006293963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3. Организационно-методическое сопровождение ОО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119098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Семинар: «Совершенствование профессионального мастерства работников образования: система методического сопровождения и поддержки педагогических работников»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отдель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-ному графику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ГАОУ ДПО ИРО РТ,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Печина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Л.Р., 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Развитие сотрудничества руководителей районных методических объединений и школьных методических объединений в работе по совершенствованию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профкомпетенций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7483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426498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0325" y="4601758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800000"/>
              </p:ext>
            </p:extLst>
          </p:nvPr>
        </p:nvGraphicFramePr>
        <p:xfrm>
          <a:off x="194927" y="1707654"/>
          <a:ext cx="8754146" cy="259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659">
                  <a:extLst>
                    <a:ext uri="{9D8B030D-6E8A-4147-A177-3AD203B41FA5}">
                      <a16:colId xmlns:a16="http://schemas.microsoft.com/office/drawing/2014/main" val="3835500143"/>
                    </a:ext>
                  </a:extLst>
                </a:gridCol>
                <a:gridCol w="1674174">
                  <a:extLst>
                    <a:ext uri="{9D8B030D-6E8A-4147-A177-3AD203B41FA5}">
                      <a16:colId xmlns:a16="http://schemas.microsoft.com/office/drawing/2014/main" val="8209397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49170817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093839317"/>
                    </a:ext>
                  </a:extLst>
                </a:gridCol>
                <a:gridCol w="2826796">
                  <a:extLst>
                    <a:ext uri="{9D8B030D-6E8A-4147-A177-3AD203B41FA5}">
                      <a16:colId xmlns:a16="http://schemas.microsoft.com/office/drawing/2014/main" val="814270914"/>
                    </a:ext>
                  </a:extLst>
                </a:gridCol>
                <a:gridCol w="1046221">
                  <a:extLst>
                    <a:ext uri="{9D8B030D-6E8A-4147-A177-3AD203B41FA5}">
                      <a16:colId xmlns:a16="http://schemas.microsoft.com/office/drawing/2014/main" val="2948404586"/>
                    </a:ext>
                  </a:extLst>
                </a:gridCol>
              </a:tblGrid>
              <a:tr h="2125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Мероприятия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Ответственные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Отметка об исполнении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15834"/>
                  </a:ext>
                </a:extLst>
              </a:tr>
              <a:tr h="170140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A8246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3. Организационно-методическое сопровождение ОО</a:t>
                      </a:r>
                      <a:endParaRPr lang="ru-RU" sz="1600" b="1" dirty="0">
                        <a:solidFill>
                          <a:srgbClr val="A8246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480" marR="55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870789"/>
                  </a:ext>
                </a:extLst>
              </a:tr>
              <a:tr h="51042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«Изучение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работы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школьной документации ОО»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отдель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-ному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графику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Валиахметова М.К.,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методисты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Аналитическая справка по результатам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изучения.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Оказание методической помощи, повышение управленческих компетенций заместителя директора по учебно-воспитательной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работе ОО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8641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75389"/>
            <a:ext cx="67687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мероприятий 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повышению качества образования в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Заинском  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муниципальном районе Республики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Татарстан на 2019-2020 учебный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6194843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5827</TotalTime>
  <Words>3404</Words>
  <Application>Microsoft Office PowerPoint</Application>
  <PresentationFormat>Экран (16:9)</PresentationFormat>
  <Paragraphs>735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SimSun</vt:lpstr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МОиН РТ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 Windows</cp:lastModifiedBy>
  <cp:revision>717</cp:revision>
  <cp:lastPrinted>2014-10-20T10:00:46Z</cp:lastPrinted>
  <dcterms:created xsi:type="dcterms:W3CDTF">2009-12-08T06:57:32Z</dcterms:created>
  <dcterms:modified xsi:type="dcterms:W3CDTF">2021-07-25T11:39:08Z</dcterms:modified>
</cp:coreProperties>
</file>